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3"/>
  </p:sldMasterIdLst>
  <p:notesMasterIdLst>
    <p:notesMasterId r:id="rId15"/>
  </p:notesMasterIdLst>
  <p:sldIdLst>
    <p:sldId id="256" r:id="rId4"/>
    <p:sldId id="288" r:id="rId5"/>
    <p:sldId id="292" r:id="rId6"/>
    <p:sldId id="272" r:id="rId7"/>
    <p:sldId id="311" r:id="rId8"/>
    <p:sldId id="303" r:id="rId9"/>
    <p:sldId id="304" r:id="rId10"/>
    <p:sldId id="305" r:id="rId11"/>
    <p:sldId id="307" r:id="rId12"/>
    <p:sldId id="308" r:id="rId13"/>
    <p:sldId id="267" r:id="rId14"/>
  </p:sldIdLst>
  <p:sldSz cx="24384000" cy="13716000"/>
  <p:notesSz cx="6858000" cy="9144000"/>
  <p:embeddedFontLst>
    <p:embeddedFont>
      <p:font typeface="SimSong Regular" panose="02020300000000000000" charset="-122"/>
      <p:regular r:id="rId19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AA40"/>
    <a:srgbClr val="F4B084"/>
    <a:srgbClr val="FFD966"/>
    <a:srgbClr val="A9D08E"/>
    <a:srgbClr val="313131"/>
    <a:srgbClr val="9BC2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126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53" name="Shape 15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339764" y="4617762"/>
            <a:ext cx="21704474" cy="1798334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108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339850" y="7131050"/>
            <a:ext cx="21704300" cy="160274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48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目录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915138" y="4533900"/>
            <a:ext cx="6553724" cy="4648202"/>
          </a:xfrm>
          <a:prstGeom prst="rect">
            <a:avLst/>
          </a:prstGeom>
        </p:spPr>
        <p:txBody>
          <a:bodyPr/>
          <a:lstStyle>
            <a:lvl1pPr marL="1296670" indent="-1296670" algn="l">
              <a:buSzPct val="100000"/>
              <a:buAutoNum type="arabicPeriod"/>
              <a:defRPr sz="7000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2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721492" y="611731"/>
            <a:ext cx="11886125" cy="1179698"/>
          </a:xfrm>
          <a:prstGeom prst="rect">
            <a:avLst/>
          </a:prstGeom>
        </p:spPr>
        <p:txBody>
          <a:bodyPr/>
          <a:lstStyle>
            <a:lvl1pPr algn="l">
              <a:defRPr sz="8000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3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913589" y="2209800"/>
            <a:ext cx="22556822" cy="9296400"/>
          </a:xfrm>
          <a:prstGeom prst="rect">
            <a:avLst/>
          </a:prstGeom>
        </p:spPr>
        <p:txBody>
          <a:bodyPr/>
          <a:lstStyle>
            <a:lvl1pPr>
              <a:buClr>
                <a:srgbClr val="FFFFFF"/>
              </a:buClr>
            </a:lvl1pPr>
            <a:lvl2pPr>
              <a:buClr>
                <a:srgbClr val="FFFFFF"/>
              </a:buClr>
            </a:lvl2pPr>
            <a:lvl3pPr>
              <a:buClr>
                <a:srgbClr val="FFFFFF"/>
              </a:buClr>
            </a:lvl3pPr>
            <a:lvl4pPr>
              <a:buClr>
                <a:srgbClr val="FFFFFF"/>
              </a:buClr>
            </a:lvl4pPr>
            <a:lvl5pPr>
              <a:buClr>
                <a:srgbClr val="FFFFFF"/>
              </a:buCl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4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185650" y="13081000"/>
            <a:ext cx="453238" cy="461059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anchor="t"/>
          <a:lstStyle>
            <a:lvl1pPr marL="0" indent="0" defTabSz="701675">
              <a:spcBef>
                <a:spcPts val="0"/>
              </a:spcBef>
              <a:buSzTx/>
              <a:buNone/>
              <a:defRPr sz="3000" b="1"/>
            </a:lvl1pPr>
            <a:lvl2pPr marL="742950" indent="-285750" defTabSz="701675">
              <a:spcBef>
                <a:spcPts val="0"/>
              </a:spcBef>
              <a:buSzPct val="100000"/>
              <a:defRPr sz="3000" b="1"/>
            </a:lvl2pPr>
            <a:lvl3pPr marL="1257300" indent="-342900" defTabSz="701675">
              <a:spcBef>
                <a:spcPts val="0"/>
              </a:spcBef>
              <a:buSzPct val="100000"/>
              <a:defRPr sz="3000" b="1"/>
            </a:lvl3pPr>
            <a:lvl4pPr marL="1752600" indent="-381000" defTabSz="701675">
              <a:spcBef>
                <a:spcPts val="0"/>
              </a:spcBef>
              <a:buSzPct val="100000"/>
              <a:defRPr sz="3000" b="1"/>
            </a:lvl4pPr>
            <a:lvl5pPr marL="2209800" indent="-381000" defTabSz="701675">
              <a:spcBef>
                <a:spcPts val="0"/>
              </a:spcBef>
              <a:buSzPct val="100000"/>
              <a:defRPr sz="30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3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 algn="l" defTabSz="2438400">
              <a:lnSpc>
                <a:spcPct val="80000"/>
              </a:lnSpc>
              <a:defRPr sz="11600" b="1" spc="-232">
                <a:latin typeface="+mn-lt"/>
                <a:ea typeface="+mn-ea"/>
                <a:cs typeface="+mn-cs"/>
                <a:sym typeface="Helvetica Neue" panose="02000503000000020004"/>
              </a:defRPr>
            </a:lvl1pPr>
          </a:lstStyle>
          <a:p>
            <a:r>
              <a:t>标题文本</a:t>
            </a:r>
          </a:p>
        </p:txBody>
      </p:sp>
      <p:sp>
        <p:nvSpPr>
          <p:cNvPr id="54" name="正文级别 1…"/>
          <p:cNvSpPr txBox="1">
            <a:spLocks noGrp="1"/>
          </p:cNvSpPr>
          <p:nvPr>
            <p:ph type="body" sz="quarter" idx="13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5500" b="1">
                <a:solidFill>
                  <a:srgbClr val="535353"/>
                </a:solidFill>
              </a:defRPr>
            </a:pPr>
          </a:p>
        </p:txBody>
      </p:sp>
      <p:sp>
        <p:nvSpPr>
          <p:cNvPr id="5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 defTabSz="584200">
              <a:defRPr sz="1800">
                <a:latin typeface="+mn-lt"/>
                <a:ea typeface="+mn-ea"/>
                <a:cs typeface="+mn-cs"/>
                <a:sym typeface="Helvetica Neue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676400" y="730250"/>
            <a:ext cx="21031200" cy="2651126"/>
          </a:xfrm>
          <a:prstGeom prst="rect">
            <a:avLst/>
          </a:prstGeom>
        </p:spPr>
        <p:txBody>
          <a:bodyPr lIns="91438" tIns="91438" rIns="91438" bIns="91438"/>
          <a:lstStyle>
            <a:lvl1pPr algn="l" defTabSz="1828800">
              <a:lnSpc>
                <a:spcPct val="90000"/>
              </a:lnSpc>
              <a:defRPr sz="8800">
                <a:latin typeface="DengXian Light"/>
                <a:ea typeface="DengXian Light"/>
                <a:cs typeface="DengXian Light"/>
                <a:sym typeface="DengXian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6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2172991" y="12802235"/>
            <a:ext cx="534610" cy="551179"/>
          </a:xfrm>
          <a:prstGeom prst="rect">
            <a:avLst/>
          </a:prstGeom>
        </p:spPr>
        <p:txBody>
          <a:bodyPr lIns="91438" tIns="91438" rIns="91438" bIns="91438" anchor="ctr"/>
          <a:lstStyle>
            <a:lvl1pPr algn="r" defTabSz="1828800">
              <a:defRPr>
                <a:solidFill>
                  <a:srgbClr val="888888"/>
                </a:solidFill>
                <a:latin typeface="DengXian"/>
                <a:ea typeface="DengXian"/>
                <a:cs typeface="DengXian"/>
                <a:sym typeface="DengXian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 anchor="t"/>
          <a:lstStyle>
            <a:lvl1pPr algn="l" defTabSz="2438400">
              <a:lnSpc>
                <a:spcPct val="80000"/>
              </a:lnSpc>
              <a:defRPr sz="8500" b="1" spc="-170">
                <a:latin typeface="+mn-lt"/>
                <a:ea typeface="+mn-ea"/>
                <a:cs typeface="+mn-cs"/>
                <a:sym typeface="Helvetica Neue" panose="02000503000000020004"/>
              </a:defRPr>
            </a:lvl1pPr>
          </a:lstStyle>
          <a:p>
            <a:r>
              <a:t>标题文本</a:t>
            </a:r>
          </a:p>
        </p:txBody>
      </p:sp>
      <p:sp>
        <p:nvSpPr>
          <p:cNvPr id="71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anchor="t"/>
          <a:lstStyle>
            <a:lvl1pPr marL="0" indent="0" defTabSz="726440">
              <a:spcBef>
                <a:spcPts val="0"/>
              </a:spcBef>
              <a:buSzTx/>
              <a:buNone/>
              <a:defRPr b="1"/>
            </a:lvl1pPr>
            <a:lvl2pPr marL="914400" indent="-457200" defTabSz="726440">
              <a:spcBef>
                <a:spcPts val="0"/>
              </a:spcBef>
              <a:buSzPct val="100000"/>
              <a:defRPr b="1"/>
            </a:lvl2pPr>
            <a:lvl3pPr marL="1463040" indent="-548640" defTabSz="726440">
              <a:spcBef>
                <a:spcPts val="0"/>
              </a:spcBef>
              <a:buSzPct val="100000"/>
              <a:defRPr b="1"/>
            </a:lvl3pPr>
            <a:lvl4pPr marL="1981200" indent="-609600" defTabSz="726440">
              <a:spcBef>
                <a:spcPts val="0"/>
              </a:spcBef>
              <a:buSzPct val="100000"/>
              <a:defRPr b="1"/>
            </a:lvl4pPr>
            <a:lvl5pPr marL="2438400" indent="-609600" defTabSz="726440">
              <a:spcBef>
                <a:spcPts val="0"/>
              </a:spcBef>
              <a:buSzPct val="100000"/>
              <a:defRPr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2" name="正文级别 1…"/>
          <p:cNvSpPr txBox="1">
            <a:spLocks noGrp="1"/>
          </p:cNvSpPr>
          <p:nvPr>
            <p:ph type="body" idx="13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anchor="t"/>
          <a:lstStyle/>
          <a:p>
            <a:pPr marL="609600" indent="-609600" defTabSz="2438400">
              <a:lnSpc>
                <a:spcPct val="90000"/>
              </a:lnSpc>
              <a:spcBef>
                <a:spcPts val="4500"/>
              </a:spcBef>
              <a:buSzPct val="123000"/>
              <a:defRPr>
                <a:solidFill>
                  <a:srgbClr val="535353"/>
                </a:solidFill>
              </a:defRPr>
            </a:pPr>
          </a:p>
        </p:txBody>
      </p:sp>
      <p:sp>
        <p:nvSpPr>
          <p:cNvPr id="7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 defTabSz="584200">
              <a:defRPr sz="1800">
                <a:latin typeface="+mn-lt"/>
                <a:ea typeface="+mn-ea"/>
                <a:cs typeface="+mn-cs"/>
                <a:sym typeface="Helvetica Neue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721492" y="611731"/>
            <a:ext cx="10589239" cy="1179698"/>
          </a:xfrm>
          <a:prstGeom prst="rect">
            <a:avLst/>
          </a:prstGeom>
        </p:spPr>
        <p:txBody>
          <a:bodyPr/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81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431232" y="3041374"/>
            <a:ext cx="22039179" cy="8464826"/>
          </a:xfrm>
          <a:prstGeom prst="rect">
            <a:avLst/>
          </a:prstGeom>
        </p:spPr>
        <p:txBody>
          <a:bodyPr anchor="t"/>
          <a:lstStyle>
            <a:lvl1pPr>
              <a:buClr>
                <a:srgbClr val="FF0000"/>
              </a:buClr>
              <a:buSzPct val="80000"/>
              <a:buChar char="p"/>
            </a:lvl1pPr>
            <a:lvl2pPr>
              <a:buClr>
                <a:srgbClr val="FF0000"/>
              </a:buClr>
              <a:buSzPct val="80000"/>
              <a:buChar char="■"/>
            </a:lvl2pPr>
            <a:lvl3pPr>
              <a:buClr>
                <a:srgbClr val="FF0000"/>
              </a:buClr>
              <a:buSzPct val="80000"/>
              <a:buChar char="●"/>
            </a:lvl3pPr>
            <a:lvl4pPr marL="0" indent="0">
              <a:buClr>
                <a:srgbClr val="FF0000"/>
              </a:buClr>
              <a:buSzTx/>
              <a:buNone/>
            </a:lvl4pPr>
            <a:lvl5pPr>
              <a:buClr>
                <a:srgbClr val="FF0000"/>
              </a:buClr>
              <a:buSzPct val="80000"/>
              <a:buChar char="■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图像"/>
          <p:cNvSpPr>
            <a:spLocks noGrp="1"/>
          </p:cNvSpPr>
          <p:nvPr>
            <p:ph type="pic" idx="13"/>
          </p:nvPr>
        </p:nvSpPr>
        <p:spPr>
          <a:xfrm>
            <a:off x="2919229" y="330200"/>
            <a:ext cx="18542005" cy="9207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90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1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339764" y="1162450"/>
            <a:ext cx="21704474" cy="1296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6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1339850" y="3016250"/>
            <a:ext cx="21704300" cy="949833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bg>
      <p:bgPr>
        <a:solidFill>
          <a:srgbClr val="1D16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09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4"/>
          </a:xfrm>
          <a:prstGeom prst="rect">
            <a:avLst/>
          </a:prstGeom>
        </p:spPr>
        <p:txBody>
          <a:bodyPr anchor="t"/>
          <a:lstStyle>
            <a:lvl1pPr algn="l" defTabSz="2438400">
              <a:lnSpc>
                <a:spcPct val="80000"/>
              </a:lnSpc>
              <a:defRPr sz="8500" b="1" spc="-170">
                <a:solidFill>
                  <a:srgbClr val="004D80"/>
                </a:solidFill>
                <a:latin typeface="+mn-lt"/>
                <a:ea typeface="+mn-ea"/>
                <a:cs typeface="+mn-cs"/>
                <a:sym typeface="Helvetica Neue" panose="02000503000000020004"/>
              </a:defRPr>
            </a:lvl1pPr>
          </a:lstStyle>
          <a:p>
            <a:r>
              <a:t>标题文本</a:t>
            </a:r>
          </a:p>
        </p:txBody>
      </p:sp>
      <p:sp>
        <p:nvSpPr>
          <p:cNvPr id="118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245961"/>
            <a:ext cx="21971000" cy="934781"/>
          </a:xfrm>
          <a:prstGeom prst="rect">
            <a:avLst/>
          </a:prstGeom>
        </p:spPr>
        <p:txBody>
          <a:bodyPr lIns="45718" tIns="45718" rIns="45718" bIns="45718" anchor="t"/>
          <a:lstStyle>
            <a:lvl1pPr marL="0" indent="0" defTabSz="726440">
              <a:spcBef>
                <a:spcPts val="0"/>
              </a:spcBef>
              <a:buSzTx/>
              <a:buNone/>
              <a:defRPr b="1"/>
            </a:lvl1pPr>
            <a:lvl2pPr marL="914400" indent="-457200" defTabSz="726440">
              <a:spcBef>
                <a:spcPts val="0"/>
              </a:spcBef>
              <a:buSzPct val="100000"/>
              <a:defRPr b="1"/>
            </a:lvl2pPr>
            <a:lvl3pPr marL="1463040" indent="-548640" defTabSz="726440">
              <a:spcBef>
                <a:spcPts val="0"/>
              </a:spcBef>
              <a:buSzPct val="100000"/>
              <a:defRPr b="1"/>
            </a:lvl3pPr>
            <a:lvl4pPr marL="1981200" indent="-609600" defTabSz="726440">
              <a:spcBef>
                <a:spcPts val="0"/>
              </a:spcBef>
              <a:buSzPct val="100000"/>
              <a:defRPr b="1"/>
            </a:lvl4pPr>
            <a:lvl5pPr marL="2438400" indent="-609600" defTabSz="726440">
              <a:spcBef>
                <a:spcPts val="0"/>
              </a:spcBef>
              <a:buSzPct val="100000"/>
              <a:defRPr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9" name="正文级别 1…"/>
          <p:cNvSpPr txBox="1">
            <a:spLocks noGrp="1"/>
          </p:cNvSpPr>
          <p:nvPr>
            <p:ph type="body" idx="13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anchor="t"/>
          <a:lstStyle/>
          <a:p>
            <a:pPr marL="609600" indent="-609600" defTabSz="2438400">
              <a:lnSpc>
                <a:spcPct val="90000"/>
              </a:lnSpc>
              <a:spcBef>
                <a:spcPts val="4500"/>
              </a:spcBef>
              <a:buSzPct val="123000"/>
              <a:defRPr>
                <a:solidFill>
                  <a:srgbClr val="535353"/>
                </a:solidFill>
              </a:defRPr>
            </a:pPr>
          </a:p>
        </p:txBody>
      </p:sp>
      <p:sp>
        <p:nvSpPr>
          <p:cNvPr id="12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 defTabSz="584200">
              <a:defRPr sz="1800">
                <a:latin typeface="+mn-lt"/>
                <a:ea typeface="+mn-ea"/>
                <a:cs typeface="+mn-cs"/>
                <a:sym typeface="Helvetica Neue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2034131" y="3682610"/>
            <a:ext cx="13664300" cy="1880380"/>
          </a:xfrm>
          <a:prstGeom prst="rect">
            <a:avLst/>
          </a:prstGeom>
        </p:spPr>
        <p:txBody>
          <a:bodyPr anchor="t"/>
          <a:lstStyle>
            <a:lvl1pPr algn="l">
              <a:defRPr sz="10000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28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091047" y="5736971"/>
            <a:ext cx="8064119" cy="224206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721492" y="611731"/>
            <a:ext cx="11886125" cy="1179698"/>
          </a:xfrm>
          <a:prstGeom prst="rect">
            <a:avLst/>
          </a:prstGeom>
        </p:spPr>
        <p:txBody>
          <a:bodyPr/>
          <a:lstStyle>
            <a:lvl1pPr algn="l">
              <a:defRPr sz="8000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3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913589" y="2209800"/>
            <a:ext cx="22556822" cy="9296400"/>
          </a:xfrm>
          <a:prstGeom prst="rect">
            <a:avLst/>
          </a:prstGeom>
        </p:spPr>
        <p:txBody>
          <a:bodyPr/>
          <a:lstStyle>
            <a:lvl1pPr>
              <a:buClr>
                <a:srgbClr val="FFFFFF"/>
              </a:buClr>
            </a:lvl1pPr>
            <a:lvl2pPr>
              <a:buClr>
                <a:srgbClr val="FFFFFF"/>
              </a:buClr>
            </a:lvl2pPr>
            <a:lvl3pPr>
              <a:buClr>
                <a:srgbClr val="FFFFFF"/>
              </a:buClr>
            </a:lvl3pPr>
            <a:lvl4pPr>
              <a:buClr>
                <a:srgbClr val="FFFFFF"/>
              </a:buClr>
            </a:lvl4pPr>
            <a:lvl5pPr>
              <a:buClr>
                <a:srgbClr val="FFFFFF"/>
              </a:buCl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185650" y="13081000"/>
            <a:ext cx="453238" cy="461059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4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916974" y="8985991"/>
            <a:ext cx="6550054" cy="1336221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4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185650" y="13081000"/>
            <a:ext cx="453238" cy="461059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1680210" y="1455420"/>
            <a:ext cx="7863840" cy="2230120"/>
          </a:xfrm>
        </p:spPr>
        <p:txBody>
          <a:bodyPr anchor="ctr" anchorCtr="0"/>
          <a:lstStyle>
            <a:lvl1pPr>
              <a:defRPr sz="640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10276840" y="1455420"/>
            <a:ext cx="12344400" cy="10806430"/>
          </a:xfrm>
        </p:spPr>
        <p:txBody>
          <a:bodyPr/>
          <a:lstStyle>
            <a:lvl1pPr>
              <a:defRPr sz="4800">
                <a:latin typeface="+mn-ea"/>
                <a:ea typeface="+mn-ea"/>
              </a:defRPr>
            </a:lvl1pPr>
            <a:lvl2pPr marL="914400" indent="0">
              <a:buNone/>
              <a:defRPr sz="4800">
                <a:latin typeface="+mn-ea"/>
                <a:ea typeface="+mn-ea"/>
              </a:defRPr>
            </a:lvl2pPr>
            <a:lvl3pPr>
              <a:defRPr sz="4800">
                <a:latin typeface="+mn-ea"/>
                <a:ea typeface="+mn-ea"/>
              </a:defRPr>
            </a:lvl3pPr>
            <a:lvl4pPr>
              <a:defRPr sz="4800">
                <a:latin typeface="+mn-ea"/>
                <a:ea typeface="+mn-ea"/>
              </a:defRPr>
            </a:lvl4pPr>
            <a:lvl5pPr>
              <a:defRPr sz="4800">
                <a:latin typeface="+mn-ea"/>
                <a:ea typeface="+mn-ea"/>
              </a:defRPr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1680210" y="4479290"/>
            <a:ext cx="7863840" cy="7783830"/>
          </a:xfrm>
        </p:spPr>
        <p:txBody>
          <a:bodyPr/>
          <a:lstStyle>
            <a:lvl1pPr marL="685800" indent="-685800">
              <a:buFont typeface="Arial" panose="020B0604020202090204" pitchFamily="34" charset="0"/>
              <a:buChar char="•"/>
              <a:defRPr sz="4800">
                <a:latin typeface="+mn-ea"/>
                <a:ea typeface="+mn-ea"/>
              </a:defRPr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>
              <a:sym typeface="+mn-ea"/>
            </a:endParaRP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1339850" y="11210290"/>
            <a:ext cx="21704300" cy="1116330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1339850" y="1282700"/>
            <a:ext cx="21704300" cy="9112250"/>
          </a:xfrm>
        </p:spPr>
        <p:txBody>
          <a:bodyPr vert="horz" lIns="101600" tIns="0" rIns="82550" bIns="0" rtlCol="0">
            <a:noAutofit/>
          </a:bodyPr>
          <a:lstStyle>
            <a:lvl1pPr marL="457200" marR="0" lvl="0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914400" marR="0" lvl="1" indent="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None/>
              <a:tabLst>
                <a:tab pos="1609725" algn="l"/>
              </a:tabLst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2286000" marR="0" lvl="2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3200400" marR="0" lvl="3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4114800" marR="0" lvl="4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24392890" cy="13736320"/>
          </a:xfrm>
        </p:spPr>
        <p:txBody>
          <a:bodyPr vert="horz" lIns="101600" tIns="0" rIns="82550" bIns="0" rtlCol="0">
            <a:noAutofit/>
          </a:bodyPr>
          <a:lstStyle>
            <a:lvl1pPr marL="457200" marR="0" lvl="0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914400" marR="0" lvl="1" indent="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None/>
              <a:tabLst>
                <a:tab pos="1609725" algn="l"/>
              </a:tabLst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2286000" marR="0" lvl="2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3200400" marR="0" lvl="3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4114800" marR="0" lvl="4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935990" y="1130300"/>
            <a:ext cx="10800080" cy="11455400"/>
          </a:xfrm>
        </p:spPr>
        <p:txBody>
          <a:bodyPr vert="horz" lIns="101600" tIns="0" rIns="82550" bIns="0" rtlCol="0">
            <a:noAutofit/>
          </a:bodyPr>
          <a:lstStyle>
            <a:lvl1pPr marL="457200" marR="0" lvl="0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1371600" marR="0" lvl="1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2286000" marR="0" lvl="2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3200400" marR="0" lvl="3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4114800" marR="0" lvl="4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12575540" y="1130300"/>
            <a:ext cx="10800080" cy="11455400"/>
          </a:xfrm>
        </p:spPr>
        <p:txBody>
          <a:bodyPr vert="horz" lIns="101600" tIns="0" rIns="82550" bIns="0" rtlCol="0">
            <a:noAutofit/>
          </a:bodyPr>
          <a:lstStyle>
            <a:lvl1pPr marL="457200" marR="0" lvl="0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1371600" marR="0" lvl="1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2286000" marR="0" lvl="2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3200400" marR="0" lvl="3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4114800" marR="0" lvl="4" indent="-457200" algn="l" defTabSz="914400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4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339764" y="1247182"/>
            <a:ext cx="21704474" cy="1798334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4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2034131" y="3682610"/>
            <a:ext cx="13664300" cy="1880380"/>
          </a:xfrm>
          <a:prstGeom prst="rect">
            <a:avLst/>
          </a:prstGeom>
        </p:spPr>
        <p:txBody>
          <a:bodyPr anchor="t"/>
          <a:lstStyle>
            <a:lvl1pPr algn="l">
              <a:defRPr sz="10000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091047" y="5736971"/>
            <a:ext cx="8064119" cy="224206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80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759484" y="12699666"/>
            <a:ext cx="5400000" cy="633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232000" y="12699666"/>
            <a:ext cx="7920000" cy="633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1200" y="12699666"/>
            <a:ext cx="5400000" cy="633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400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1339764" y="1162450"/>
            <a:ext cx="21704474" cy="1296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6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1339850" y="3016250"/>
            <a:ext cx="21704300" cy="949833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1828800" rtl="0" eaLnBrk="1" fontAlgn="auto" latinLnBrk="0" hangingPunct="1">
        <a:lnSpc>
          <a:spcPct val="100000"/>
        </a:lnSpc>
        <a:spcBef>
          <a:spcPct val="0"/>
        </a:spcBef>
        <a:buNone/>
        <a:defRPr sz="56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457200" indent="-457200" algn="l" defTabSz="1828800" rtl="0" eaLnBrk="1" fontAlgn="auto" latinLnBrk="0" hangingPunct="1">
        <a:lnSpc>
          <a:spcPct val="130000"/>
        </a:lnSpc>
        <a:spcBef>
          <a:spcPct val="1000"/>
        </a:spcBef>
        <a:spcAft>
          <a:spcPts val="1000"/>
        </a:spcAft>
        <a:buFont typeface="Arial" panose="020B0604020202090204" pitchFamily="34" charset="0"/>
        <a:buChar char="•"/>
        <a:defRPr sz="3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1371600" indent="-457200" algn="l" defTabSz="1828800" rtl="0" eaLnBrk="1" fontAlgn="auto" latinLnBrk="0" hangingPunct="1">
        <a:lnSpc>
          <a:spcPct val="130000"/>
        </a:lnSpc>
        <a:spcBef>
          <a:spcPct val="1000"/>
        </a:spcBef>
        <a:spcAft>
          <a:spcPts val="1000"/>
        </a:spcAft>
        <a:buFont typeface="Arial" panose="020B0604020202090204" pitchFamily="34" charset="0"/>
        <a:buChar char="•"/>
        <a:tabLst>
          <a:tab pos="3219450" algn="l"/>
        </a:tabLst>
        <a:defRPr sz="3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2286000" indent="-457200" algn="l" defTabSz="1828800" rtl="0" eaLnBrk="1" fontAlgn="auto" latinLnBrk="0" hangingPunct="1">
        <a:lnSpc>
          <a:spcPct val="130000"/>
        </a:lnSpc>
        <a:spcBef>
          <a:spcPct val="1000"/>
        </a:spcBef>
        <a:spcAft>
          <a:spcPts val="1000"/>
        </a:spcAft>
        <a:buFont typeface="Arial" panose="020B0604020202090204" pitchFamily="34" charset="0"/>
        <a:buChar char="•"/>
        <a:defRPr sz="3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3200400" indent="-457200" algn="l" defTabSz="1828800" rtl="0" eaLnBrk="1" fontAlgn="auto" latinLnBrk="0" hangingPunct="1">
        <a:lnSpc>
          <a:spcPct val="130000"/>
        </a:lnSpc>
        <a:spcBef>
          <a:spcPct val="1000"/>
        </a:spcBef>
        <a:spcAft>
          <a:spcPts val="1000"/>
        </a:spcAft>
        <a:buFont typeface="Arial" panose="020B0604020202090204" pitchFamily="34" charset="0"/>
        <a:buChar char="•"/>
        <a:defRPr sz="3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4114800" indent="-457200" algn="l" defTabSz="1828800" rtl="0" eaLnBrk="1" fontAlgn="auto" latinLnBrk="0" hangingPunct="1">
        <a:lnSpc>
          <a:spcPct val="130000"/>
        </a:lnSpc>
        <a:spcBef>
          <a:spcPct val="1000"/>
        </a:spcBef>
        <a:spcAft>
          <a:spcPts val="1000"/>
        </a:spcAft>
        <a:buFont typeface="Arial" panose="020B0604020202090204" pitchFamily="34" charset="0"/>
        <a:buChar char="•"/>
        <a:defRPr sz="3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9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9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9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9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sz="2400">
                <a:solidFill>
                  <a:srgbClr val="000000"/>
                </a:solidFill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2895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00000"/>
        <a:buFontTx/>
        <a:buChar char="•"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3352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00000"/>
        <a:buFontTx/>
        <a:buChar char="•"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3810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00000"/>
        <a:buFontTx/>
        <a:buChar char="•"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00000"/>
        <a:buFontTx/>
        <a:buChar char="•"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12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主标题主标题"/>
          <p:cNvSpPr txBox="1">
            <a:spLocks noGrp="1"/>
          </p:cNvSpPr>
          <p:nvPr>
            <p:ph type="title"/>
          </p:nvPr>
        </p:nvSpPr>
        <p:spPr>
          <a:xfrm>
            <a:off x="-635" y="3564255"/>
            <a:ext cx="24385270" cy="188023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algn="ctr"/>
            <a:r>
              <a:rPr lang="zh-CN" altLang="en-US" dirty="0"/>
              <a:t>前端智能化</a:t>
            </a:r>
            <a:r>
              <a:rPr lang="en-US" altLang="zh-CN" dirty="0"/>
              <a:t>D2C</a:t>
            </a:r>
            <a:r>
              <a:rPr lang="zh-CN" altLang="en-US" dirty="0"/>
              <a:t>简单了解</a:t>
            </a:r>
            <a:endParaRPr lang="zh-CN" altLang="en-US" dirty="0"/>
          </a:p>
        </p:txBody>
      </p:sp>
      <p:pic>
        <p:nvPicPr>
          <p:cNvPr id="158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61123" y="5421392"/>
            <a:ext cx="11499847" cy="822392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5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9831" y="721558"/>
            <a:ext cx="3137531" cy="8281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17185005" y="9443085"/>
            <a:ext cx="4317365" cy="10763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335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庞</a:t>
            </a:r>
            <a:r>
              <a:rPr kumimoji="0" lang="en-US" altLang="zh-CN" sz="6335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"/>
              </a:rPr>
              <a:t>博</a:t>
            </a:r>
            <a:r>
              <a:rPr kumimoji="0" lang="en-US" altLang="zh-CN" sz="6335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文</a:t>
            </a: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tents"/>
          <p:cNvSpPr txBox="1"/>
          <p:nvPr/>
        </p:nvSpPr>
        <p:spPr>
          <a:xfrm>
            <a:off x="758825" y="1194647"/>
            <a:ext cx="6324600" cy="18326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3500"/>
              </a:lnSpc>
              <a:defRPr sz="1000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pPr marL="1143000" indent="-1143000"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rgbClr val="C00000"/>
                </a:solidFill>
              </a:rPr>
              <a:t>参考资料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63" name="线条"/>
          <p:cNvSpPr/>
          <p:nvPr/>
        </p:nvSpPr>
        <p:spPr>
          <a:xfrm>
            <a:off x="6618058" y="3657600"/>
            <a:ext cx="17405113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pPr algn="ctr">
              <a:defRPr sz="3000">
                <a:solidFill>
                  <a:srgbClr val="000000"/>
                </a:solidFill>
              </a:defRPr>
            </a:pPr>
            <a:endParaRPr sz="3200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3347" y="280702"/>
            <a:ext cx="2596640" cy="3074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758825" y="7104063"/>
            <a:ext cx="228600" cy="25634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90295" y="4287839"/>
            <a:ext cx="22203410" cy="42564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[5]imgcook的官网: https://www.imgcook.com/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[6]pipcook: https://github.com/alibaba/pipcook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[7]CodeFun的官网: https://code.fun/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12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ANKS"/>
          <p:cNvSpPr txBox="1"/>
          <p:nvPr/>
        </p:nvSpPr>
        <p:spPr>
          <a:xfrm>
            <a:off x="10692482" y="5721350"/>
            <a:ext cx="2999036" cy="9525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ctr">
              <a:defRPr sz="5600">
                <a:solidFill>
                  <a:srgbClr val="FFFFFF"/>
                </a:solidFill>
              </a:defRPr>
            </a:lvl1pPr>
          </a:lstStyle>
          <a:p>
            <a:r>
              <a:t>THANKS</a:t>
            </a:r>
          </a:p>
        </p:txBody>
      </p:sp>
      <p:pic>
        <p:nvPicPr>
          <p:cNvPr id="231" name="图像" descr="图像"/>
          <p:cNvPicPr>
            <a:picLocks noChangeAspect="1"/>
          </p:cNvPicPr>
          <p:nvPr/>
        </p:nvPicPr>
        <p:blipFill>
          <a:blip r:embed="rId1"/>
          <a:srcRect t="64503"/>
          <a:stretch>
            <a:fillRect/>
          </a:stretch>
        </p:blipFill>
        <p:spPr>
          <a:xfrm>
            <a:off x="10152791" y="12428843"/>
            <a:ext cx="4078418" cy="58092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3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9982" y="11141158"/>
            <a:ext cx="984036" cy="98403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tents"/>
          <p:cNvSpPr txBox="1"/>
          <p:nvPr/>
        </p:nvSpPr>
        <p:spPr>
          <a:xfrm>
            <a:off x="758825" y="1194647"/>
            <a:ext cx="3784600" cy="18326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3500"/>
              </a:lnSpc>
              <a:defRPr sz="1000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pPr marL="1143000" indent="-1143000" algn="l">
              <a:buFont typeface="Arial" panose="020B0604020202090204" pitchFamily="34" charset="0"/>
              <a:buChar char="•"/>
            </a:pPr>
            <a:r>
              <a:rPr lang="zh-CN">
                <a:solidFill>
                  <a:srgbClr val="C00000"/>
                </a:solidFill>
                <a:sym typeface="+mn-ea"/>
              </a:rPr>
              <a:t>前言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3" name="线条"/>
          <p:cNvSpPr/>
          <p:nvPr/>
        </p:nvSpPr>
        <p:spPr>
          <a:xfrm>
            <a:off x="6618058" y="3657600"/>
            <a:ext cx="17405113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txBody>
          <a:bodyPr lIns="45718" tIns="45718" rIns="45718" bIns="45718"/>
          <a:lstStyle/>
          <a:p>
            <a:pPr algn="ctr">
              <a:defRPr sz="3000">
                <a:solidFill>
                  <a:srgbClr val="000000"/>
                </a:solidFill>
              </a:defRPr>
            </a:pPr>
            <a:endParaRPr sz="3200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3347" y="280702"/>
            <a:ext cx="2596640" cy="3074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758825" y="7104063"/>
            <a:ext cx="228600" cy="25634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58825" y="4596130"/>
            <a:ext cx="6273800" cy="34251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t" forceAA="0">
            <a:spAutoFit/>
          </a:bodyPr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i="0" u="none" strike="noStrike" cap="none" spc="0" normalizeH="0" baseline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为什么这次分享的内容是</a:t>
            </a:r>
            <a:r>
              <a:rPr kumimoji="0" lang="en-US" altLang="zh-CN" sz="3600" i="0" u="none" strike="noStrike" cap="none" spc="0" normalizeH="0" baseline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D2C</a:t>
            </a:r>
            <a:endParaRPr kumimoji="0" lang="en-US" altLang="zh-CN" sz="360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SimSong Regular" panose="02020300000000000000" charset="-122"/>
              <a:ea typeface="SimSong Regular" panose="02020300000000000000" charset="-122"/>
              <a:cs typeface="SimSong Regular" panose="02020300000000000000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600" i="0" u="none" strike="noStrike" cap="none" spc="0" normalizeH="0" baseline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D2C</a:t>
            </a:r>
            <a:r>
              <a:rPr kumimoji="0" lang="zh-CN" altLang="en-US" sz="3600" i="0" u="none" strike="noStrike" cap="none" spc="0" normalizeH="0" baseline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是什么</a:t>
            </a:r>
            <a:endParaRPr kumimoji="0" lang="zh-CN" altLang="en-US" sz="360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SimSong Regular" panose="02020300000000000000" charset="-122"/>
              <a:ea typeface="SimSong Regular" panose="02020300000000000000" charset="-122"/>
              <a:cs typeface="SimSong Regular" panose="02020300000000000000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i="0" u="none" strike="noStrike" cap="none" spc="0" normalizeH="0" baseline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能为我们带来什么</a:t>
            </a:r>
            <a:endParaRPr kumimoji="0" lang="zh-CN" altLang="en-US" sz="360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SimSong Regular" panose="02020300000000000000" charset="-122"/>
              <a:ea typeface="SimSong Regular" panose="02020300000000000000" charset="-122"/>
              <a:cs typeface="SimSong Regular" panose="02020300000000000000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60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SimSong Regular" panose="02020300000000000000" charset="-122"/>
              <a:ea typeface="SimSong Regular" panose="02020300000000000000" charset="-122"/>
              <a:cs typeface="SimSong Regular" panose="02020300000000000000" charset="-122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tents"/>
          <p:cNvSpPr txBox="1"/>
          <p:nvPr/>
        </p:nvSpPr>
        <p:spPr>
          <a:xfrm>
            <a:off x="758825" y="1194647"/>
            <a:ext cx="17731740" cy="18326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3500"/>
              </a:lnSpc>
              <a:defRPr sz="1000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pPr marL="1143000" indent="-1143000" algn="l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Helvetica"/>
              </a:rPr>
              <a:t>为什么这次分享的内容是D2C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3" name="线条"/>
          <p:cNvSpPr/>
          <p:nvPr/>
        </p:nvSpPr>
        <p:spPr>
          <a:xfrm>
            <a:off x="6618058" y="3657600"/>
            <a:ext cx="17405113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txBody>
          <a:bodyPr lIns="45718" tIns="45718" rIns="45718" bIns="45718"/>
          <a:lstStyle/>
          <a:p>
            <a:pPr algn="ctr">
              <a:defRPr sz="3000">
                <a:solidFill>
                  <a:srgbClr val="000000"/>
                </a:solidFill>
              </a:defRPr>
            </a:pPr>
            <a:endParaRPr sz="3200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3347" y="280702"/>
            <a:ext cx="2596640" cy="3074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758825" y="7104063"/>
            <a:ext cx="228600" cy="25634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58190" y="5411470"/>
            <a:ext cx="23241635" cy="42564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t" forceAA="0">
            <a:spAutoFit/>
          </a:bodyPr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经过2021年，前端智能化热度增势依然不减，类似于，低代码平台，无代码平台等等这种来提升工作效率，</a:t>
            </a:r>
            <a:endParaRPr lang="zh-CN" altLang="en-US" sz="3600">
              <a:latin typeface="SimSong Regular" panose="02020300000000000000" charset="-122"/>
              <a:ea typeface="SimSong Regular" panose="02020300000000000000" charset="-122"/>
              <a:cs typeface="SimSong Regular" panose="02020300000000000000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这次分享的内容</a:t>
            </a:r>
            <a:r>
              <a:rPr lang="en-US" altLang="zh-CN" sz="3600"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D2C</a:t>
            </a:r>
            <a:r>
              <a:rPr lang="zh-CN" altLang="en-US" sz="3600"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也可谓是他们重的一员，主要目的也是提升开发效率。</a:t>
            </a:r>
            <a:endParaRPr lang="zh-CN" altLang="en-US" sz="3600">
              <a:latin typeface="SimSong Regular" panose="02020300000000000000" charset="-122"/>
              <a:ea typeface="SimSong Regular" panose="02020300000000000000" charset="-122"/>
              <a:cs typeface="SimSong Regular" panose="02020300000000000000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60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SimSong Regular" panose="02020300000000000000" charset="-122"/>
              <a:ea typeface="SimSong Regular" panose="02020300000000000000" charset="-122"/>
              <a:cs typeface="SimSong Regular" panose="02020300000000000000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i="0" u="none" strike="noStrike" cap="none" spc="0" normalizeH="0" baseline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现在的前端发展速度非常快，从最初的脚手架工具、组件库、持续集成体系、自动化测试、多端适配到现在的全面的低代码平台、前端智能化、在线 IDE，大家都在为未来的新的且高效率的方式做着努力。</a:t>
            </a:r>
            <a:r>
              <a:rPr kumimoji="0" lang="en-US" altLang="zh-CN" sz="3600" i="0" u="none" strike="noStrike" cap="none" spc="0" normalizeH="0" baseline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SimSong Regular" panose="02020300000000000000" charset="-122"/>
                <a:ea typeface="SimSong Regular" panose="02020300000000000000" charset="-122"/>
                <a:cs typeface="SimSong Regular" panose="02020300000000000000" charset="-122"/>
                <a:sym typeface="Helvetica"/>
              </a:rPr>
              <a:t>	</a:t>
            </a:r>
            <a:endParaRPr kumimoji="0" lang="en-US" altLang="zh-CN" sz="360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SimSong Regular" panose="02020300000000000000" charset="-122"/>
              <a:ea typeface="SimSong Regular" panose="02020300000000000000" charset="-122"/>
              <a:cs typeface="SimSong Regular" panose="02020300000000000000" charset="-122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tents"/>
          <p:cNvSpPr txBox="1"/>
          <p:nvPr/>
        </p:nvSpPr>
        <p:spPr>
          <a:xfrm>
            <a:off x="758825" y="1194647"/>
            <a:ext cx="7571740" cy="18326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3500"/>
              </a:lnSpc>
              <a:defRPr sz="1000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pPr marL="1143000" indent="-114300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C00000"/>
                </a:solidFill>
              </a:rPr>
              <a:t>D2C</a:t>
            </a:r>
            <a:r>
              <a:rPr lang="zh-CN" altLang="en-US">
                <a:solidFill>
                  <a:srgbClr val="C00000"/>
                </a:solidFill>
              </a:rPr>
              <a:t>是什么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63" name="线条"/>
          <p:cNvSpPr/>
          <p:nvPr/>
        </p:nvSpPr>
        <p:spPr>
          <a:xfrm>
            <a:off x="6618058" y="3657600"/>
            <a:ext cx="17405113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pPr algn="ctr">
              <a:defRPr sz="3000">
                <a:solidFill>
                  <a:srgbClr val="000000"/>
                </a:solidFill>
              </a:defRPr>
            </a:pPr>
            <a:endParaRPr sz="3200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3347" y="280702"/>
            <a:ext cx="2596640" cy="3074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758825" y="7104063"/>
            <a:ext cx="228600" cy="25634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90295" y="4580257"/>
            <a:ext cx="22203410" cy="591820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视觉稿一键生成对应前端代码，所以对应的名称是 Design To Code 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这个概念早在1988年就已经提出，现在被放大（</a:t>
            </a:r>
            <a:r>
              <a:rPr lang="en-US" altLang="zh-CN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PS</a:t>
            </a: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）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扩展：当然，前端智能化远远不止 D2C、P2C。我们把整个流程按照 P（PRD）——D（Design）——C（Code）——R（Release）划分，会发现，几乎每个环节都有成熟的和其他某个环节相连接的解决方案——甚至还可以是自循环的，比如我们可以通过工具把一种设计语言（D）转化为另一种设计语言（D）。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tents"/>
          <p:cNvSpPr txBox="1"/>
          <p:nvPr/>
        </p:nvSpPr>
        <p:spPr>
          <a:xfrm>
            <a:off x="758825" y="1194647"/>
            <a:ext cx="7571740" cy="18326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3500"/>
              </a:lnSpc>
              <a:defRPr sz="1000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pPr marL="1143000" indent="-114300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C00000"/>
                </a:solidFill>
              </a:rPr>
              <a:t>D2C</a:t>
            </a:r>
            <a:r>
              <a:rPr lang="zh-CN" altLang="en-US">
                <a:solidFill>
                  <a:srgbClr val="C00000"/>
                </a:solidFill>
              </a:rPr>
              <a:t>是什么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63" name="线条"/>
          <p:cNvSpPr/>
          <p:nvPr/>
        </p:nvSpPr>
        <p:spPr>
          <a:xfrm>
            <a:off x="6618058" y="3657600"/>
            <a:ext cx="17405113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pPr algn="ctr">
              <a:defRPr sz="3000">
                <a:solidFill>
                  <a:srgbClr val="000000"/>
                </a:solidFill>
              </a:defRPr>
            </a:pPr>
            <a:endParaRPr sz="3200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3347" y="280702"/>
            <a:ext cx="2596640" cy="3074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758825" y="7104063"/>
            <a:ext cx="228600" cy="25634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850" y="4389120"/>
            <a:ext cx="20025360" cy="81711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tents"/>
          <p:cNvSpPr txBox="1"/>
          <p:nvPr/>
        </p:nvSpPr>
        <p:spPr>
          <a:xfrm>
            <a:off x="758825" y="1194647"/>
            <a:ext cx="11404600" cy="18326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3500"/>
              </a:lnSpc>
              <a:defRPr sz="1000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pPr marL="1143000" indent="-1143000"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rgbClr val="C00000"/>
                </a:solidFill>
              </a:rPr>
              <a:t>能为我们带来什么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63" name="线条"/>
          <p:cNvSpPr/>
          <p:nvPr/>
        </p:nvSpPr>
        <p:spPr>
          <a:xfrm>
            <a:off x="6618058" y="3657600"/>
            <a:ext cx="17405113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pPr algn="ctr">
              <a:defRPr sz="3000">
                <a:solidFill>
                  <a:srgbClr val="000000"/>
                </a:solidFill>
              </a:defRPr>
            </a:pPr>
            <a:endParaRPr sz="3200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3347" y="280702"/>
            <a:ext cx="2596640" cy="3074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758825" y="7104063"/>
            <a:ext cx="228600" cy="25634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90295" y="3764599"/>
            <a:ext cx="22203410" cy="92424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如果只用一句话来回答：解放生产力。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如果用三句话来回答，那就是：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辅助设计人员产出规范的设计稿，在茫茫多的设计规范中快速上手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减少开发人员的研发工作量，避免重复工作并降低出错概率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帮助产品和运营人员快速落地想法，甚至能直接预览设计修改所关联的最终效果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用智能化的手段，在对设计稿轻约束的前提下实现高度还原，释放前端生产力，助力前端与设计师高效协作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tents"/>
          <p:cNvSpPr txBox="1"/>
          <p:nvPr/>
        </p:nvSpPr>
        <p:spPr>
          <a:xfrm>
            <a:off x="758825" y="1194647"/>
            <a:ext cx="6324600" cy="18326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3500"/>
              </a:lnSpc>
              <a:defRPr sz="1000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pPr marL="1143000" indent="-1143000"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rgbClr val="C00000"/>
                </a:solidFill>
              </a:rPr>
              <a:t>展望未来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63" name="线条"/>
          <p:cNvSpPr/>
          <p:nvPr/>
        </p:nvSpPr>
        <p:spPr>
          <a:xfrm>
            <a:off x="6618058" y="3657600"/>
            <a:ext cx="17405113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pPr algn="ctr">
              <a:defRPr sz="3000">
                <a:solidFill>
                  <a:srgbClr val="000000"/>
                </a:solidFill>
              </a:defRPr>
            </a:pPr>
            <a:endParaRPr sz="3200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3347" y="280702"/>
            <a:ext cx="2596640" cy="3074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758825" y="7104063"/>
            <a:ext cx="228600" cy="25634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90295" y="7073267"/>
            <a:ext cx="22203410" cy="93218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前端智能化、Web AR/VR、前端低代码、前端跨端每一项的成熟，都会给我们带来颠覆性的影响。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tents"/>
          <p:cNvSpPr txBox="1"/>
          <p:nvPr/>
        </p:nvSpPr>
        <p:spPr>
          <a:xfrm>
            <a:off x="758825" y="1194647"/>
            <a:ext cx="6324600" cy="18326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3500"/>
              </a:lnSpc>
              <a:defRPr sz="1000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pPr marL="1143000" indent="-1143000"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rgbClr val="C00000"/>
                </a:solidFill>
              </a:rPr>
              <a:t>参考资料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63" name="线条"/>
          <p:cNvSpPr/>
          <p:nvPr/>
        </p:nvSpPr>
        <p:spPr>
          <a:xfrm>
            <a:off x="6618058" y="3657600"/>
            <a:ext cx="17405113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pPr algn="ctr">
              <a:defRPr sz="3000">
                <a:solidFill>
                  <a:srgbClr val="000000"/>
                </a:solidFill>
              </a:defRPr>
            </a:pPr>
            <a:endParaRPr sz="3200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3347" y="280702"/>
            <a:ext cx="2596640" cy="3074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758825" y="7104063"/>
            <a:ext cx="228600" cy="25634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90295" y="4164649"/>
            <a:ext cx="22203410" cy="67494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https://stackoverflow.com/questions/10979836/export-html-and-css-from-photoshop-or-indesign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https://zhuanlan.zhihu.com/p/44315661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https://github.com/ashnkumar/sketch-code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https://fusion.design/pc/component/box?themeid=2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tents"/>
          <p:cNvSpPr txBox="1"/>
          <p:nvPr/>
        </p:nvSpPr>
        <p:spPr>
          <a:xfrm>
            <a:off x="758825" y="1194647"/>
            <a:ext cx="6324600" cy="183261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3500"/>
              </a:lnSpc>
              <a:defRPr sz="1000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pPr marL="1143000" indent="-1143000"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rgbClr val="C00000"/>
                </a:solidFill>
              </a:rPr>
              <a:t>参考资料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63" name="线条"/>
          <p:cNvSpPr/>
          <p:nvPr/>
        </p:nvSpPr>
        <p:spPr>
          <a:xfrm>
            <a:off x="6618058" y="3657600"/>
            <a:ext cx="17405113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pPr algn="ctr">
              <a:defRPr sz="3000">
                <a:solidFill>
                  <a:srgbClr val="000000"/>
                </a:solidFill>
              </a:defRPr>
            </a:pPr>
            <a:endParaRPr sz="3200"/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3347" y="280702"/>
            <a:ext cx="2596640" cy="3074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758825" y="7104063"/>
            <a:ext cx="228600" cy="25634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535353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90295" y="4287839"/>
            <a:ext cx="22203410" cy="841184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[1]pix2code: Generating Code from a Graphical User Interface Screenshot: https://link.zhihu.com/?target=https%3A//arxiv.org/abs/1705.07962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[2]Screenshot2Code: https://link.zhihu.com/?target=https%3A//github.com/emilwallner/Screenshot-to-code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[3]Sketch2Code: https://link.zhihu.com/?target=https%3A//github.com/Microsoft/ailab/tree/master/Sketch2Code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>
                <a:solidFill>
                  <a:schemeClr val="tx1">
                    <a:lumMod val="5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[4]Picasso的Github仓库: https://github.com/wuba/Picasso</a:t>
            </a: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457200" marR="0" lvl="1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3600">
              <a:solidFill>
                <a:schemeClr val="tx1">
                  <a:lumMod val="5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535353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1449</Words>
  <Application>WPS 演示</Application>
  <PresentationFormat>自定义</PresentationFormat>
  <Paragraphs>123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31" baseType="lpstr">
      <vt:lpstr>Arial</vt:lpstr>
      <vt:lpstr>方正书宋_GBK</vt:lpstr>
      <vt:lpstr>Wingdings</vt:lpstr>
      <vt:lpstr>Helvetica</vt:lpstr>
      <vt:lpstr>Helvetica Neue Light</vt:lpstr>
      <vt:lpstr>Helvetica Neue Medium</vt:lpstr>
      <vt:lpstr>Helvetica Neue</vt:lpstr>
      <vt:lpstr>DengXian Light</vt:lpstr>
      <vt:lpstr>汉仪中等线KW</vt:lpstr>
      <vt:lpstr>DengXian</vt:lpstr>
      <vt:lpstr>Helvetica Light</vt:lpstr>
      <vt:lpstr>SimSong Regular</vt:lpstr>
      <vt:lpstr>Songti SC Regular</vt:lpstr>
      <vt:lpstr>宋体</vt:lpstr>
      <vt:lpstr>汉仪书宋二KW</vt:lpstr>
      <vt:lpstr>微软雅黑</vt:lpstr>
      <vt:lpstr>汉仪旗黑</vt:lpstr>
      <vt:lpstr>Arial Unicode MS</vt:lpstr>
      <vt:lpstr>webwppDefTheme</vt:lpstr>
      <vt:lpstr>Black</vt:lpstr>
      <vt:lpstr>前端智能化D2C简单了解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XXX部门月度人事报告</dc:title>
  <dc:creator>changba-win-180</dc:creator>
  <cp:lastModifiedBy>pangbowen</cp:lastModifiedBy>
  <cp:revision>161</cp:revision>
  <dcterms:created xsi:type="dcterms:W3CDTF">2022-03-04T07:33:13Z</dcterms:created>
  <dcterms:modified xsi:type="dcterms:W3CDTF">2022-03-04T07:33:13Z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2052-4.0.0.6524</vt:lpwstr>
  </property>
</Properties>
</file>